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65" r:id="rId3"/>
    <p:sldId id="671" r:id="rId4"/>
    <p:sldId id="656" r:id="rId5"/>
    <p:sldId id="660" r:id="rId6"/>
    <p:sldId id="662" r:id="rId7"/>
    <p:sldId id="661" r:id="rId8"/>
    <p:sldId id="664" r:id="rId9"/>
    <p:sldId id="657" r:id="rId10"/>
    <p:sldId id="672" r:id="rId11"/>
    <p:sldId id="6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C4A"/>
    <a:srgbClr val="E9F2CE"/>
    <a:srgbClr val="DAEAAC"/>
    <a:srgbClr val="A5CD39"/>
    <a:srgbClr val="43A5E1"/>
    <a:srgbClr val="34A8F0"/>
    <a:srgbClr val="49B1F1"/>
    <a:srgbClr val="FFFFFF"/>
    <a:srgbClr val="B2EDE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6274" autoAdjust="0"/>
  </p:normalViewPr>
  <p:slideViewPr>
    <p:cSldViewPr snapToGrid="0">
      <p:cViewPr varScale="1">
        <p:scale>
          <a:sx n="103" d="100"/>
          <a:sy n="103" d="100"/>
        </p:scale>
        <p:origin x="57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3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F43CA-DF37-3AF0-249D-5CE16B1E4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71696-1103-2576-B48D-FF878EF65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F799-F16E-4C7B-AB7E-F1E08BFAB0E4}" type="datetimeFigureOut">
              <a:rPr lang="en-CA" smtClean="0"/>
              <a:t>2025-09-19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3042F-791F-5D28-E91B-8237B9333E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C5C15-D23B-B9A0-275C-1B3C590CE1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EC46-DD73-4188-BDFC-B8A2E96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43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1ECA-6CA7-443C-A156-C4AE161116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B2CB4-CBE3-4F1B-933E-588EBCA80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D1B8-9C1E-6E40-B464-19B9660FC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3D1B8-9C1E-6E40-B464-19B9660FC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5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3D1B8-9C1E-6E40-B464-19B9660FC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0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3D1B8-9C1E-6E40-B464-19B9660FC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3D1B8-9C1E-6E40-B464-19B9660FC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4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8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5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9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E588-38CF-4C9A-8280-DAA6D1A0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B6813-8DB6-4089-9297-2B2000D97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72DB-846C-4E1A-B596-83309A04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B07-DE43-4DEC-A192-D9BFEC123270}" type="datetime1">
              <a:rPr lang="en-CA" smtClean="0"/>
              <a:t>2025-09-19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6FC9-D86C-461D-9D61-FD25B6C0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2E4F-7158-4F11-B589-570674F4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15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5BAD-653B-4CCA-8C65-9BA23257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E5694-D6C6-4523-B7CE-D2115B417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B39A0-1254-4B8A-8157-EC62BE97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087C-10AC-43CD-AC1B-1730CC952A12}" type="datetime1">
              <a:rPr lang="en-CA" smtClean="0"/>
              <a:t>2025-09-19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AA94A-5FED-42D5-9DF0-490A44A9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6A2A-F2C1-4A0C-9690-F9069BA3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0867E-0689-054A-826B-2F93EB7A7503}"/>
              </a:ext>
            </a:extLst>
          </p:cNvPr>
          <p:cNvSpPr/>
          <p:nvPr userDrawn="1"/>
        </p:nvSpPr>
        <p:spPr>
          <a:xfrm>
            <a:off x="0" y="0"/>
            <a:ext cx="60156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1634B-319E-E146-BC07-D9AA904AF3BA}"/>
              </a:ext>
            </a:extLst>
          </p:cNvPr>
          <p:cNvSpPr/>
          <p:nvPr userDrawn="1"/>
        </p:nvSpPr>
        <p:spPr>
          <a:xfrm>
            <a:off x="-8443" y="905164"/>
            <a:ext cx="618043" cy="5271799"/>
          </a:xfrm>
          <a:prstGeom prst="rect">
            <a:avLst/>
          </a:prstGeom>
          <a:solidFill>
            <a:srgbClr val="16964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5A67A-AB9C-A542-BB33-FA999A4E8BB5}"/>
              </a:ext>
            </a:extLst>
          </p:cNvPr>
          <p:cNvSpPr/>
          <p:nvPr userDrawn="1"/>
        </p:nvSpPr>
        <p:spPr>
          <a:xfrm>
            <a:off x="0" y="542708"/>
            <a:ext cx="601567" cy="36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BEF60-43F9-F34E-8986-7270DBF8AD19}"/>
              </a:ext>
            </a:extLst>
          </p:cNvPr>
          <p:cNvSpPr/>
          <p:nvPr userDrawn="1"/>
        </p:nvSpPr>
        <p:spPr>
          <a:xfrm>
            <a:off x="8033" y="6176963"/>
            <a:ext cx="601567" cy="36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94E4-343B-4681-A40E-F1C06176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8A40-607E-4AF6-994C-F4BCA8D52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36792-2B50-439D-91AB-94469EB4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1C7-4D31-477F-A774-06FAAC0CE305}" type="datetime1">
              <a:rPr lang="en-CA" smtClean="0"/>
              <a:t>2025-09-19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BAF5E-F237-45FC-A430-784119FB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DA07-2412-4518-AE2F-5C726731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44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DDA0-0B73-420E-9469-7789DBB5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4AFA0-1DD2-4E11-9375-7F5F4B01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825C8-56C3-41AF-8322-21B9E6643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A3CE8-DF97-4E70-BC5A-1FDFF787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7EA-C69B-49DD-A63C-0ECBAAF21E63}" type="datetime1">
              <a:rPr lang="en-CA" smtClean="0"/>
              <a:t>2025-09-19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03B67-5218-46CF-AE83-5347367D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01353-476A-4148-94B9-A19FA24B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80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9087-9656-4F73-B85C-007AC0BD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6A800-9E00-4320-926D-BF28344C9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2885A-06BC-4CC0-B9F5-22E9AFE44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7FAFC-C409-4A67-9A02-58B3ECA6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1E1D-F2A0-4702-BA04-E53ABC949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74054-2668-4AC9-B884-B9B82D9C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7E5-37A9-49BC-BFA4-F3710C6C4B36}" type="datetime1">
              <a:rPr lang="en-CA" smtClean="0"/>
              <a:t>2025-09-19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75AC5-FC58-467C-B94E-BDB7397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D9EEF-B6F6-458C-8893-87D71850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390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0927-224E-49AB-8566-020F2C2C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CCEF0-BD49-4663-AA08-D0664A74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12F1-1DBF-4915-8B2D-4BD52A86D7B2}" type="datetime1">
              <a:rPr lang="en-CA" smtClean="0"/>
              <a:t>2025-09-19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A401A-DB5E-4A41-8970-75508BDC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0E156-C5D2-46F2-A23A-C0F32C1E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59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7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464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48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141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1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364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02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308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2AFCC-1C31-4DB3-97E3-A2D9F0A349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2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372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2F4F-A663-40F9-8390-433F64BD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5CFB-D211-4FB8-A8B6-00A5C63A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A8F03-8824-470A-AB8D-A3117EC51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8D423-1CC0-41D1-AAA8-7B148E7C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77D7-E376-4BA6-AF40-5D17ED96C84E}" type="datetime1">
              <a:rPr lang="en-CA" smtClean="0"/>
              <a:t>2025-09-19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3F249-4B7B-44FA-B5A5-EEACB952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21C3-E43F-4471-A0E0-12B01A92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19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988C-AC28-42A8-8F65-2B901A7D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5D99D-9D19-4E1E-84B5-B11D1D0BD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7DCE4-CEF4-4D3B-9AB9-C717553C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A3869-7342-4BEC-A115-1BE6EB6E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236A-A215-48FE-8A32-AFB40E0750BC}" type="datetime1">
              <a:rPr lang="en-CA" smtClean="0"/>
              <a:t>2025-09-19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2410A-341F-47E3-896B-2A09A30F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87D03-DD74-409D-AFF1-38D8F790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37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2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E948-13AC-475B-8772-DFA8982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5C74A-CB8A-4FF7-984F-A3290F1AB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85E6A-394A-4C67-8E0F-CE2881E5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6286-4BF8-4A3F-802D-60BDE098BD2B}" type="datetime1">
              <a:rPr lang="en-CA" smtClean="0"/>
              <a:t>2025-09-19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3465-2621-48A6-9E48-6F8105E6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D97E1-CB22-41E7-9D77-B1F9824F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360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AE83A-75DF-4732-B088-0B1FAEDEF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C8DFC-D63A-4A44-88E4-14F918945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166B-2434-4615-A9E1-4BD58895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4217-C5F9-4112-9D3B-2E4BA3A743D9}" type="datetime1">
              <a:rPr lang="en-CA" smtClean="0"/>
              <a:t>2025-09-19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2A2D-A4B9-4EDF-9047-5FCD165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9226C-F520-43C9-ACD8-0CC28E3B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89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2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E4F6-9A14-440F-B00A-80A29297AD0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F88A-6DCB-4659-8C72-44C193BB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4385C-BEF9-4568-8723-68F00444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7DF3B-BB24-4FBA-949D-66393983D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4525B-8BCA-45BA-88B7-13F04DE3C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A948-A198-4337-A75D-B46746FE1F31}" type="datetime1">
              <a:rPr lang="en-CA" smtClean="0"/>
              <a:t>2025-09-19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ECDE8-804D-4805-A499-9A008C3FD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DD69-FF24-4B1A-9B8E-B360D0B7E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3936-C472-4530-8EAA-F520B712EEB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DDE2F7-ABB2-AF41-995A-84C51E05F014}"/>
              </a:ext>
            </a:extLst>
          </p:cNvPr>
          <p:cNvSpPr/>
          <p:nvPr userDrawn="1"/>
        </p:nvSpPr>
        <p:spPr>
          <a:xfrm>
            <a:off x="0" y="542708"/>
            <a:ext cx="601567" cy="36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358F454-095C-E07E-CAFA-42009D22C14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8" y="58144"/>
            <a:ext cx="2606978" cy="10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4591DCA-99AA-BD53-E111-42B6B9F8A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54" y="21163"/>
            <a:ext cx="3100892" cy="1238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05E16-119F-648B-F833-F3ECB2068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963"/>
            <a:ext cx="12192000" cy="57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0A043-1603-8571-61C6-75F64B57F87D}"/>
              </a:ext>
            </a:extLst>
          </p:cNvPr>
          <p:cNvSpPr txBox="1"/>
          <p:nvPr/>
        </p:nvSpPr>
        <p:spPr>
          <a:xfrm>
            <a:off x="0" y="279723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rgbClr val="069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CA" sz="5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5400" dirty="0">
                <a:solidFill>
                  <a:srgbClr val="069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</a:p>
        </p:txBody>
      </p:sp>
    </p:spTree>
    <p:extLst>
      <p:ext uri="{BB962C8B-B14F-4D97-AF65-F5344CB8AC3E}">
        <p14:creationId xmlns:p14="http://schemas.microsoft.com/office/powerpoint/2010/main" val="323235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580DEF-23ED-2B00-799C-57BC5795C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24908"/>
              </p:ext>
            </p:extLst>
          </p:nvPr>
        </p:nvGraphicFramePr>
        <p:xfrm>
          <a:off x="474024" y="1441901"/>
          <a:ext cx="11243952" cy="512154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4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59">
                <a:tc>
                  <a:txBody>
                    <a:bodyPr/>
                    <a:lstStyle/>
                    <a:p>
                      <a:pPr algn="l"/>
                      <a:r>
                        <a:rPr lang="en-US" sz="1300" baseline="0" dirty="0">
                          <a:latin typeface="Arial"/>
                          <a:cs typeface="Arial"/>
                        </a:rPr>
                        <a:t>Time Frame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96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latin typeface="Arial"/>
                          <a:cs typeface="Arial"/>
                        </a:rPr>
                        <a:t>Product Foliar Application</a:t>
                      </a:r>
                    </a:p>
                  </a:txBody>
                  <a:tcPr marL="86236" marR="86236" marT="43118" marB="431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1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latin typeface="Arial"/>
                          <a:cs typeface="Arial"/>
                        </a:rPr>
                        <a:t>Features</a:t>
                      </a:r>
                    </a:p>
                  </a:txBody>
                  <a:tcPr marL="86236" marR="86236" marT="43118" marB="431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1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1920s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Oxides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15888" lvl="0" indent="-115888" algn="l">
                        <a:buFont typeface="Arial"/>
                        <a:buNone/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Insoluble in water;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>
                          <a:latin typeface="Arial"/>
                          <a:cs typeface="Arial"/>
                        </a:rPr>
                        <a:t>Poor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absorption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2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1950s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Sulfates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Salts 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are not chelated or complexed; Phytotoxic because of deliquescence (accumulation of unabsorbed salt on leaf surface); </a:t>
                      </a:r>
                      <a:r>
                        <a:rPr lang="en-US" sz="1000" dirty="0">
                          <a:latin typeface="Arial"/>
                          <a:cs typeface="Arial"/>
                        </a:rPr>
                        <a:t>High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rates need to see results (better when soil applied); Incompatible with most pesticides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1960s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>
                          <a:latin typeface="Arial"/>
                          <a:cs typeface="Arial"/>
                        </a:rPr>
                        <a:t>Phenolics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/>
                        <a:buNone/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Derived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from chlorides, low pH, high levels of impurities; May cause </a:t>
                      </a:r>
                      <a:r>
                        <a:rPr lang="en-US" sz="1000" baseline="0" dirty="0" err="1">
                          <a:latin typeface="Arial"/>
                          <a:cs typeface="Arial"/>
                        </a:rPr>
                        <a:t>phototoxicity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at higher air temperatures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1970s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Citrates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/>
                        <a:buNone/>
                      </a:pPr>
                      <a:r>
                        <a:rPr lang="en-US" sz="1000" baseline="0" dirty="0">
                          <a:latin typeface="Arial"/>
                          <a:cs typeface="Arial"/>
                        </a:rPr>
                        <a:t>Weak </a:t>
                      </a:r>
                      <a:r>
                        <a:rPr lang="en-US" sz="1000" baseline="0" dirty="0" err="1">
                          <a:latin typeface="Arial"/>
                          <a:cs typeface="Arial"/>
                        </a:rPr>
                        <a:t>chelate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(complex); </a:t>
                      </a:r>
                      <a:r>
                        <a:rPr lang="en-US" sz="1000" dirty="0">
                          <a:latin typeface="Arial"/>
                          <a:cs typeface="Arial"/>
                        </a:rPr>
                        <a:t>Incompatibility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problems with may pesticides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1970s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>
                          <a:latin typeface="Arial"/>
                          <a:cs typeface="Arial"/>
                        </a:rPr>
                        <a:t>Lignosulfonates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/>
                        <a:buNone/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Very large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molecular size; </a:t>
                      </a:r>
                      <a:r>
                        <a:rPr lang="en-US" sz="10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contain large amounts of impurities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  <a:cs typeface="Arial"/>
                        </a:rPr>
                        <a:t>1970s</a:t>
                      </a:r>
                    </a:p>
                    <a:p>
                      <a:pPr algn="l"/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EDTA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Synthetic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 molecule alien to the plant; Not readily absorbed; </a:t>
                      </a:r>
                      <a:r>
                        <a:rPr lang="en-US" sz="1000" baseline="0" dirty="0" err="1">
                          <a:latin typeface="Arial"/>
                          <a:cs typeface="Arial"/>
                        </a:rPr>
                        <a:t>Phytotoxic</a:t>
                      </a:r>
                      <a:r>
                        <a:rPr lang="en-US" sz="1000" baseline="0" dirty="0">
                          <a:latin typeface="Arial"/>
                          <a:cs typeface="Arial"/>
                        </a:rPr>
                        <a:t>; Persistent organic pollutant; Does not easily release nutrient for the plant to use in important enzymatic processes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  <a:cs typeface="Arial"/>
                        </a:rPr>
                        <a:t>1970s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Polyphosphates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000" baseline="0" dirty="0">
                          <a:latin typeface="Arial"/>
                          <a:cs typeface="Arial"/>
                        </a:rPr>
                        <a:t>Large molecular size; Not in the plant available form; Need time and special condition to convert to plant available form. </a:t>
                      </a:r>
                      <a:br>
                        <a:rPr lang="en-US" sz="1000" baseline="0" dirty="0">
                          <a:latin typeface="Arial"/>
                          <a:cs typeface="Arial"/>
                        </a:rPr>
                      </a:br>
                      <a:r>
                        <a:rPr lang="en-US" sz="1000" baseline="0" dirty="0">
                          <a:latin typeface="Arial"/>
                          <a:cs typeface="Arial"/>
                        </a:rPr>
                        <a:t>Not possible with all nutrients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988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1980s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Amino Acids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000" baseline="0" dirty="0">
                          <a:latin typeface="Arial"/>
                          <a:cs typeface="Arial"/>
                        </a:rPr>
                        <a:t>Source of amino acids mostly from animal origin; Plant origin amino acids very costly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  <a:cs typeface="Arial"/>
                        </a:rPr>
                        <a:t>1980s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>
                          <a:latin typeface="Arial"/>
                          <a:cs typeface="Arial"/>
                        </a:rPr>
                        <a:t>Glucoheptonates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000" baseline="0" dirty="0">
                          <a:latin typeface="Arial"/>
                          <a:cs typeface="Arial"/>
                        </a:rPr>
                        <a:t>May contain ferric cyanide which is poisonous and may build up in plant tissue; often not chelated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2000s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Max</a:t>
                      </a: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 Carbohydrates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Carbohydrate </a:t>
                      </a:r>
                      <a:r>
                        <a:rPr lang="en-US" sz="1000" b="1" baseline="0" dirty="0" err="1">
                          <a:latin typeface="Arial"/>
                          <a:cs typeface="Arial"/>
                        </a:rPr>
                        <a:t>chelated</a:t>
                      </a: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 nutrients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4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2004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>
                          <a:latin typeface="Arial"/>
                          <a:cs typeface="Arial"/>
                        </a:rPr>
                        <a:t>TruPhos</a:t>
                      </a: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 (MOD)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Orthophosphate sequestered nutrients; Completely water soluble; Liquid formulations; Safe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2009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latin typeface="Arial"/>
                          <a:cs typeface="Arial"/>
                        </a:rPr>
                        <a:t>PolyAldo</a:t>
                      </a:r>
                      <a:r>
                        <a:rPr lang="en-US" sz="1000" b="1" baseline="0" dirty="0" err="1">
                          <a:latin typeface="Arial"/>
                          <a:cs typeface="Arial"/>
                        </a:rPr>
                        <a:t>Carbosate</a:t>
                      </a: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 (PAC)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/>
                        <a:buNone/>
                      </a:pP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Specially selected carbohydrate </a:t>
                      </a:r>
                      <a:r>
                        <a:rPr lang="en-US" sz="1000" b="1" baseline="0" dirty="0" err="1">
                          <a:latin typeface="Arial"/>
                          <a:cs typeface="Arial"/>
                        </a:rPr>
                        <a:t>chelated</a:t>
                      </a: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 nutrients; Natural plant origin; Liquid formulations; Safe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2012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  <a:cs typeface="Arial"/>
                        </a:rPr>
                        <a:t>TruPhos Max(</a:t>
                      </a:r>
                      <a:r>
                        <a:rPr lang="en-US" sz="1000" b="1" dirty="0" err="1">
                          <a:latin typeface="Arial"/>
                          <a:cs typeface="Arial"/>
                        </a:rPr>
                        <a:t>orthophosphate</a:t>
                      </a:r>
                      <a:r>
                        <a:rPr lang="en-US" sz="1000" b="1" baseline="0" dirty="0" err="1">
                          <a:latin typeface="Arial"/>
                          <a:cs typeface="Arial"/>
                        </a:rPr>
                        <a:t>+PAC</a:t>
                      </a: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)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/>
                        <a:buNone/>
                      </a:pP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Orthophosphate sequestered and PAC chelated nutrients; Completely water soluble; Liquid formulations: Safe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/>
                          <a:cs typeface="Arial"/>
                        </a:rPr>
                        <a:t>2012- To Date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  <a:cs typeface="Arial"/>
                        </a:rPr>
                        <a:t>ACE, EBN, EAC, BOS, M-BOS, PGE…</a:t>
                      </a:r>
                    </a:p>
                  </a:txBody>
                  <a:tcPr marL="86236" marR="86236" marT="43118" marB="43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/>
                        <a:buNone/>
                      </a:pPr>
                      <a:r>
                        <a:rPr lang="en-US" sz="1000" b="1" baseline="0" dirty="0">
                          <a:latin typeface="Arial"/>
                          <a:cs typeface="Arial"/>
                        </a:rPr>
                        <a:t>A far-reaching suite of technologies for every growth stage, for all type of crops.</a:t>
                      </a:r>
                    </a:p>
                  </a:txBody>
                  <a:tcPr marL="86236" marR="86236" marT="43118" marB="43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33447"/>
                  </a:ext>
                </a:extLst>
              </a:tr>
            </a:tbl>
          </a:graphicData>
        </a:graphic>
      </p:graphicFrame>
      <p:pic>
        <p:nvPicPr>
          <p:cNvPr id="7" name="Picture 6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049F5ED5-B4B5-FF60-FAB6-839813A2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0"/>
            <a:ext cx="6499414" cy="1385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D5245-EA70-F6A6-A1DA-8FCB1F315A49}"/>
              </a:ext>
            </a:extLst>
          </p:cNvPr>
          <p:cNvSpPr txBox="1"/>
          <p:nvPr/>
        </p:nvSpPr>
        <p:spPr>
          <a:xfrm>
            <a:off x="3200026" y="353363"/>
            <a:ext cx="579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69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 of Foliar Micronutrients</a:t>
            </a:r>
          </a:p>
        </p:txBody>
      </p:sp>
    </p:spTree>
    <p:extLst>
      <p:ext uri="{BB962C8B-B14F-4D97-AF65-F5344CB8AC3E}">
        <p14:creationId xmlns:p14="http://schemas.microsoft.com/office/powerpoint/2010/main" val="280050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4DB321A-6D72-4564-8841-21FBEFA3B318}"/>
              </a:ext>
            </a:extLst>
          </p:cNvPr>
          <p:cNvSpPr txBox="1"/>
          <p:nvPr/>
        </p:nvSpPr>
        <p:spPr>
          <a:xfrm>
            <a:off x="526152" y="1923444"/>
            <a:ext cx="63258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Our </a:t>
            </a:r>
            <a:r>
              <a:rPr lang="en-US" dirty="0">
                <a:solidFill>
                  <a:srgbClr val="42915D"/>
                </a:solidFill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group was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founded in 1963 in South Africa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Founded by world-renowned agronomist, Dr. Jonah Fisher.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F03555-B882-4903-8367-B8C903AAEB61}"/>
              </a:ext>
            </a:extLst>
          </p:cNvPr>
          <p:cNvSpPr txBox="1"/>
          <p:nvPr/>
        </p:nvSpPr>
        <p:spPr>
          <a:xfrm>
            <a:off x="544011" y="3318593"/>
            <a:ext cx="67340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North American product development, manufacturing, distribution &amp; </a:t>
            </a:r>
            <a:r>
              <a:rPr lang="en-US" dirty="0">
                <a:solidFill>
                  <a:srgbClr val="42915D"/>
                </a:solidFill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embedded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agronomic team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Arial Nova" panose="020B05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b="0" i="0" dirty="0">
                <a:solidFill>
                  <a:srgbClr val="71777D"/>
                </a:solidFill>
                <a:effectLst/>
                <a:latin typeface="Roboto" pitchFamily="2" charset="0"/>
              </a:rPr>
              <a:t> •</a:t>
            </a:r>
            <a:r>
              <a:rPr lang="en-CA" sz="1200" b="0" i="0" dirty="0">
                <a:solidFill>
                  <a:srgbClr val="71777D"/>
                </a:solidFill>
                <a:effectLst/>
                <a:latin typeface="Roboto" pitchFamily="2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32 years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 North America.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7292F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CA" sz="1200" b="0" i="0" dirty="0">
                <a:solidFill>
                  <a:srgbClr val="71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2000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Built production facility in Canada.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07292F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dirty="0">
                <a:solidFill>
                  <a:srgbClr val="71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•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2013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, Built US production facility in</a:t>
            </a:r>
            <a:r>
              <a:rPr lang="en-US" sz="1200" dirty="0">
                <a:solidFill>
                  <a:srgbClr val="07292F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California.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7292F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dirty="0">
                <a:solidFill>
                  <a:srgbClr val="71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•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2018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Built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RootpHos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plant in Biola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7292F"/>
              </a:solidFill>
              <a:effectLst/>
              <a:uLnTx/>
              <a:uFillTx/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dirty="0">
                <a:solidFill>
                  <a:srgbClr val="71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•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2018 – 2022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, Expanded production capacity and warehousing.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 Acquired adjacent land to double size of facility in California.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7292F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dirty="0">
                <a:solidFill>
                  <a:srgbClr val="71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•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2021 – 2023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,  Acquired 4 acres of land, and built Manufacturing Facility,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 and building new Head Office, Laboratories, and Distribution center</a:t>
            </a:r>
            <a:r>
              <a:rPr lang="en-US" sz="1200" dirty="0">
                <a:solidFill>
                  <a:srgbClr val="07292F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7292F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n Toronto.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Arial Nova" panose="020B05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50CB63-CBC5-41C8-8829-34F72842C4BE}"/>
              </a:ext>
            </a:extLst>
          </p:cNvPr>
          <p:cNvSpPr txBox="1"/>
          <p:nvPr/>
        </p:nvSpPr>
        <p:spPr>
          <a:xfrm>
            <a:off x="532706" y="2576585"/>
            <a:ext cx="3785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International Distribution Network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292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30+ Countries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Arial Nova" panose="020B05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96FC67-0907-4A61-ACC7-C36F6032EB1B}"/>
              </a:ext>
            </a:extLst>
          </p:cNvPr>
          <p:cNvSpPr txBox="1"/>
          <p:nvPr/>
        </p:nvSpPr>
        <p:spPr>
          <a:xfrm>
            <a:off x="3487224" y="345633"/>
            <a:ext cx="260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69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Growth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6CCEBB-0482-57E9-C96A-A7E4A52C91D9}"/>
              </a:ext>
            </a:extLst>
          </p:cNvPr>
          <p:cNvSpPr txBox="1"/>
          <p:nvPr/>
        </p:nvSpPr>
        <p:spPr>
          <a:xfrm>
            <a:off x="8343024" y="1419540"/>
            <a:ext cx="245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Company Statistics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14C66F5-27CA-3D6F-7A01-2ECD5B1C6341}"/>
              </a:ext>
            </a:extLst>
          </p:cNvPr>
          <p:cNvCxnSpPr>
            <a:cxnSpLocks/>
          </p:cNvCxnSpPr>
          <p:nvPr/>
        </p:nvCxnSpPr>
        <p:spPr>
          <a:xfrm>
            <a:off x="7284274" y="1369665"/>
            <a:ext cx="0" cy="531688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EB65F84-1593-CFBD-58F2-ED9AC62A9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79" y="1974359"/>
            <a:ext cx="247985" cy="26894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51E4950-286A-2F51-9C2F-AD134F8B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79" y="2646476"/>
            <a:ext cx="247985" cy="26894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574F185-23E2-6851-40B5-9BFF2E79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79" y="3375793"/>
            <a:ext cx="247985" cy="2689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A7721E-DC0E-E097-E9A8-E4DC3FFCB09A}"/>
              </a:ext>
            </a:extLst>
          </p:cNvPr>
          <p:cNvSpPr txBox="1"/>
          <p:nvPr/>
        </p:nvSpPr>
        <p:spPr>
          <a:xfrm>
            <a:off x="192520" y="1413679"/>
            <a:ext cx="338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 Nova" panose="020B05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Milestones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4CED83FF-43A3-014D-52F4-B827C4AD5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1500" y="2034440"/>
            <a:ext cx="2968784" cy="4494408"/>
          </a:xfrm>
          <a:prstGeom prst="rect">
            <a:avLst/>
          </a:prstGeom>
        </p:spPr>
      </p:pic>
      <p:pic>
        <p:nvPicPr>
          <p:cNvPr id="4" name="Picture 3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4F0DCD8E-11FD-A332-404D-47C80B43E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0"/>
            <a:ext cx="6499414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ndscape with a body of water and hill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AEE9789E-469E-3846-E3A7-E29219919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976"/>
            <a:ext cx="12192000" cy="5449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51F02A-223B-5346-B971-6AEDD104EAF6}"/>
              </a:ext>
            </a:extLst>
          </p:cNvPr>
          <p:cNvGrpSpPr/>
          <p:nvPr/>
        </p:nvGrpSpPr>
        <p:grpSpPr>
          <a:xfrm>
            <a:off x="1512446" y="1601778"/>
            <a:ext cx="9167107" cy="3690917"/>
            <a:chOff x="2239621" y="1619946"/>
            <a:chExt cx="9167107" cy="36909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E294F-E6B5-CF7E-7964-3E2EC461AAFE}"/>
                </a:ext>
              </a:extLst>
            </p:cNvPr>
            <p:cNvSpPr txBox="1"/>
            <p:nvPr/>
          </p:nvSpPr>
          <p:spPr>
            <a:xfrm>
              <a:off x="2239621" y="2249077"/>
              <a:ext cx="26337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  <a:t>Intensely Focused</a:t>
              </a:r>
              <a:br>
                <a:rPr lang="en-US" dirty="0">
                  <a:solidFill>
                    <a:srgbClr val="818181"/>
                  </a:solidFill>
                  <a:latin typeface="Gotham Book" panose="02000604040000020004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on our customers</a:t>
              </a:r>
              <a:endParaRPr lang="en-CA" sz="1200" dirty="0">
                <a:solidFill>
                  <a:srgbClr val="95B521"/>
                </a:solidFill>
                <a:latin typeface="Gotham Light" pitchFamily="50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7B4C24-D5DE-7332-B0DB-D079A7A6013D}"/>
                </a:ext>
              </a:extLst>
            </p:cNvPr>
            <p:cNvSpPr txBox="1"/>
            <p:nvPr/>
          </p:nvSpPr>
          <p:spPr>
            <a:xfrm>
              <a:off x="5426747" y="2238803"/>
              <a:ext cx="2908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  <a:t>Cutting-Edge Science</a:t>
              </a:r>
              <a:br>
                <a:rPr lang="en-US" dirty="0">
                  <a:solidFill>
                    <a:srgbClr val="818181"/>
                  </a:solidFill>
                  <a:latin typeface="Gotham Book" panose="02000604040000020004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is our passion</a:t>
              </a:r>
              <a:endParaRPr lang="en-CA" sz="1200" dirty="0">
                <a:solidFill>
                  <a:srgbClr val="95B521"/>
                </a:solidFill>
                <a:latin typeface="Gotham Light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CCF207-AB33-ECB3-B2BF-F77CB1A9DA0E}"/>
                </a:ext>
              </a:extLst>
            </p:cNvPr>
            <p:cNvSpPr txBox="1"/>
            <p:nvPr/>
          </p:nvSpPr>
          <p:spPr>
            <a:xfrm>
              <a:off x="8498028" y="2249077"/>
              <a:ext cx="2908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  <a:t>Obsessed</a:t>
              </a:r>
              <a:br>
                <a:rPr lang="en-US" dirty="0">
                  <a:solidFill>
                    <a:srgbClr val="818181"/>
                  </a:solidFill>
                  <a:latin typeface="Gotham Book" panose="02000604040000020004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with production quality</a:t>
              </a:r>
              <a:endParaRPr lang="en-CA" sz="1200" dirty="0">
                <a:solidFill>
                  <a:srgbClr val="95B521"/>
                </a:solidFill>
                <a:latin typeface="Gotham Light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6402C7-6746-AD13-815C-DB94A9F19F15}"/>
                </a:ext>
              </a:extLst>
            </p:cNvPr>
            <p:cNvSpPr txBox="1"/>
            <p:nvPr/>
          </p:nvSpPr>
          <p:spPr>
            <a:xfrm>
              <a:off x="2246837" y="3950131"/>
              <a:ext cx="2633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  <a:t>Premium</a:t>
              </a:r>
              <a:b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</a:br>
              <a: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  <a:t>Technology Provider</a:t>
              </a:r>
              <a:br>
                <a:rPr lang="en-US" dirty="0">
                  <a:solidFill>
                    <a:srgbClr val="818181"/>
                  </a:solidFill>
                  <a:latin typeface="Gotham Book" panose="02000604040000020004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for specific field and </a:t>
              </a:r>
              <a:b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crop challenges</a:t>
              </a:r>
              <a:endParaRPr lang="en-CA" sz="1200" dirty="0">
                <a:solidFill>
                  <a:srgbClr val="95B521"/>
                </a:solidFill>
                <a:latin typeface="Gotham Light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8FD92D-9E10-56BE-D645-13D8DCAE4B48}"/>
                </a:ext>
              </a:extLst>
            </p:cNvPr>
            <p:cNvSpPr txBox="1"/>
            <p:nvPr/>
          </p:nvSpPr>
          <p:spPr>
            <a:xfrm>
              <a:off x="5426747" y="3997653"/>
              <a:ext cx="29087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  <a:t>Agronomic Excellence</a:t>
              </a:r>
              <a:br>
                <a:rPr lang="en-US" dirty="0">
                  <a:solidFill>
                    <a:srgbClr val="818181"/>
                  </a:solidFill>
                  <a:latin typeface="Gotham Book" panose="02000604040000020004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with best-in-class field</a:t>
              </a:r>
              <a:b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technical support and embedded agronomic teams in</a:t>
              </a:r>
              <a:b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strategic markets</a:t>
              </a:r>
              <a:endParaRPr lang="en-CA" sz="1200" dirty="0">
                <a:solidFill>
                  <a:srgbClr val="95B521"/>
                </a:solidFill>
                <a:latin typeface="Gotham Light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AFB033-D99F-B49C-B65D-DDE2B467EED5}"/>
                </a:ext>
              </a:extLst>
            </p:cNvPr>
            <p:cNvSpPr txBox="1"/>
            <p:nvPr/>
          </p:nvSpPr>
          <p:spPr>
            <a:xfrm>
              <a:off x="8498028" y="4018201"/>
              <a:ext cx="29087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2915D"/>
                  </a:solidFill>
                  <a:latin typeface="Gotham Medium" panose="02000604030000020004" pitchFamily="50" charset="0"/>
                </a:rPr>
                <a:t>Committed </a:t>
              </a:r>
              <a:br>
                <a:rPr lang="en-US" dirty="0">
                  <a:solidFill>
                    <a:srgbClr val="818181"/>
                  </a:solidFill>
                  <a:latin typeface="Gotham Book" panose="02000604040000020004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to promoting sustainable agriculture by combining environmental protection, social responsibility, </a:t>
              </a:r>
              <a:b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</a:br>
              <a:r>
                <a:rPr lang="en-US" sz="1200" dirty="0">
                  <a:solidFill>
                    <a:srgbClr val="818181"/>
                  </a:solidFill>
                  <a:latin typeface="Gotham Light" pitchFamily="50" charset="0"/>
                </a:rPr>
                <a:t>and fairness meet the needs of future generations</a:t>
              </a:r>
              <a:endParaRPr lang="en-CA" sz="1200" dirty="0">
                <a:solidFill>
                  <a:srgbClr val="95B521"/>
                </a:solidFill>
                <a:latin typeface="Gotham Light" pitchFamily="50" charset="0"/>
              </a:endParaRPr>
            </a:p>
          </p:txBody>
        </p:sp>
        <p:pic>
          <p:nvPicPr>
            <p:cNvPr id="13" name="Picture 12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1458AB2-E045-8AEB-D3C4-45AA6579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06" y="1640856"/>
              <a:ext cx="600591" cy="533859"/>
            </a:xfrm>
            <a:prstGeom prst="rect">
              <a:avLst/>
            </a:prstGeom>
          </p:spPr>
        </p:pic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4F4DA72C-B175-5CEC-92BF-A6F7F281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07" y="3455672"/>
              <a:ext cx="491394" cy="545992"/>
            </a:xfrm>
            <a:prstGeom prst="rect">
              <a:avLst/>
            </a:prstGeom>
          </p:spPr>
        </p:pic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98DD6D-AC6C-2D79-FC22-AD4EEE2C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877" y="3482359"/>
              <a:ext cx="473194" cy="473194"/>
            </a:xfrm>
            <a:prstGeom prst="rect">
              <a:avLst/>
            </a:prstGeom>
          </p:spPr>
        </p:pic>
        <p:pic>
          <p:nvPicPr>
            <p:cNvPr id="16" name="Picture 1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48D85002-03AC-B9C4-0161-483E4AA07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113" y="1619946"/>
              <a:ext cx="582392" cy="606658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344ABEC2-40A3-3D91-38F0-3D566994F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629" y="3395689"/>
              <a:ext cx="545993" cy="515660"/>
            </a:xfrm>
            <a:prstGeom prst="rect">
              <a:avLst/>
            </a:prstGeom>
          </p:spPr>
        </p:pic>
        <p:pic>
          <p:nvPicPr>
            <p:cNvPr id="21" name="Picture 2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A76D3B3-894F-6100-3D1F-CD4D07B9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877" y="1706999"/>
              <a:ext cx="501098" cy="48457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98CAEC-37F4-A492-8090-33FD8DBDC7E3}"/>
              </a:ext>
            </a:extLst>
          </p:cNvPr>
          <p:cNvSpPr txBox="1"/>
          <p:nvPr/>
        </p:nvSpPr>
        <p:spPr>
          <a:xfrm>
            <a:off x="3487224" y="345633"/>
            <a:ext cx="390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69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Drives Us</a:t>
            </a:r>
          </a:p>
        </p:txBody>
      </p:sp>
      <p:pic>
        <p:nvPicPr>
          <p:cNvPr id="12" name="Picture 11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8572EA6C-0672-23C6-1A4F-A7511BEA09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0"/>
            <a:ext cx="6499414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9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F5545E-FC78-4252-B331-6A6A3A68807E}"/>
              </a:ext>
            </a:extLst>
          </p:cNvPr>
          <p:cNvSpPr txBox="1"/>
          <p:nvPr/>
        </p:nvSpPr>
        <p:spPr>
          <a:xfrm>
            <a:off x="6554290" y="4127432"/>
            <a:ext cx="22905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Water Conditioners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Adjuvants and Water Conditioners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FA0B55-3BD0-44AE-90AA-2897BF61AF89}"/>
              </a:ext>
            </a:extLst>
          </p:cNvPr>
          <p:cNvSpPr txBox="1"/>
          <p:nvPr/>
        </p:nvSpPr>
        <p:spPr>
          <a:xfrm>
            <a:off x="351390" y="2494039"/>
            <a:ext cx="20280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Max™ Line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Essential Foliar Micronutrients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9B674-B477-4FE4-9C2C-055AA3355E8B}"/>
              </a:ext>
            </a:extLst>
          </p:cNvPr>
          <p:cNvSpPr txBox="1"/>
          <p:nvPr/>
        </p:nvSpPr>
        <p:spPr>
          <a:xfrm>
            <a:off x="254904" y="4178938"/>
            <a:ext cx="18402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TruPhos</a:t>
            </a:r>
            <a:r>
              <a:rPr kumimoji="0" lang="en-US" sz="1600" b="1" i="0" strike="noStrike" kern="1200" cap="none" spc="0" normalizeH="0" baseline="3000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®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Line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100% Orthophosphate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87047A-E79C-4084-A22E-EA2441BD0FFF}"/>
              </a:ext>
            </a:extLst>
          </p:cNvPr>
          <p:cNvSpPr txBox="1"/>
          <p:nvPr/>
        </p:nvSpPr>
        <p:spPr>
          <a:xfrm>
            <a:off x="2297998" y="2515483"/>
            <a:ext cx="22382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Plant Activator™ Line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Plant Health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5ECEFA-29CF-479B-BD85-E1D6FD42C190}"/>
              </a:ext>
            </a:extLst>
          </p:cNvPr>
          <p:cNvSpPr txBox="1"/>
          <p:nvPr/>
        </p:nvSpPr>
        <p:spPr>
          <a:xfrm>
            <a:off x="4740191" y="4102306"/>
            <a:ext cx="236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Enviro™ Line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Organic Essential Foliar </a:t>
            </a:r>
            <a:b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Micronutrients</a:t>
            </a:r>
            <a:endParaRPr kumimoji="0" lang="en-US" sz="105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4B045C-DEC0-4770-A499-8F6D8326C6B6}"/>
              </a:ext>
            </a:extLst>
          </p:cNvPr>
          <p:cNvSpPr txBox="1"/>
          <p:nvPr/>
        </p:nvSpPr>
        <p:spPr>
          <a:xfrm>
            <a:off x="2262139" y="4100480"/>
            <a:ext cx="23100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BioNutritional™ Line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Biofortify Growth &amp; Development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F5F2C-E285-4DE1-8D59-B0CFDCAB9C4F}"/>
              </a:ext>
            </a:extLst>
          </p:cNvPr>
          <p:cNvSpPr txBox="1"/>
          <p:nvPr/>
        </p:nvSpPr>
        <p:spPr>
          <a:xfrm>
            <a:off x="2262139" y="5849547"/>
            <a:ext cx="2804149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 err="1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VigorMax</a:t>
            </a:r>
            <a:br>
              <a:rPr lang="en-US" sz="1600" b="1" dirty="0">
                <a:solidFill>
                  <a:srgbClr val="42915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Seed Treatment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Gotham Medium"/>
                <a:cs typeface="Arial" panose="020B0604020202020204" pitchFamily="34" charset="0"/>
              </a:rPr>
              <a:t>Nutrient Seed Coating</a:t>
            </a:r>
            <a:endParaRPr kumimoji="0" sz="1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3694EB-00F1-4435-96FB-5D93827294E4}"/>
              </a:ext>
            </a:extLst>
          </p:cNvPr>
          <p:cNvSpPr txBox="1"/>
          <p:nvPr/>
        </p:nvSpPr>
        <p:spPr>
          <a:xfrm>
            <a:off x="239349" y="5800929"/>
            <a:ext cx="2026403" cy="50270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600" b="1" dirty="0">
                <a:solidFill>
                  <a:srgbClr val="42915D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FertiCare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™</a:t>
            </a:r>
            <a:r>
              <a:rPr lang="en-US" sz="1600" b="1" dirty="0">
                <a:solidFill>
                  <a:srgbClr val="42915D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Line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Gotham Medium"/>
                <a:cs typeface="Arial" panose="020B0604020202020204" pitchFamily="34" charset="0"/>
              </a:rPr>
              <a:t>Liquid Nutrient Fertilizer Coating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9E09BE-FF92-470F-9566-FBEA70CD2CF1}"/>
              </a:ext>
            </a:extLst>
          </p:cNvPr>
          <p:cNvSpPr txBox="1"/>
          <p:nvPr/>
        </p:nvSpPr>
        <p:spPr>
          <a:xfrm>
            <a:off x="4740191" y="2520415"/>
            <a:ext cx="1369796" cy="4924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BOS Line</a:t>
            </a: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Gotham Medium"/>
                <a:cs typeface="Arial" panose="020B0604020202020204" pitchFamily="34" charset="0"/>
              </a:rPr>
              <a:t>Inoculants</a:t>
            </a:r>
            <a:endParaRPr kumimoji="0" sz="12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77002F-5E72-497A-B6ED-6522B0C80139}"/>
              </a:ext>
            </a:extLst>
          </p:cNvPr>
          <p:cNvSpPr txBox="1"/>
          <p:nvPr/>
        </p:nvSpPr>
        <p:spPr>
          <a:xfrm>
            <a:off x="4740191" y="5871755"/>
            <a:ext cx="1783162" cy="4924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buClr>
                <a:srgbClr val="757070">
                  <a:alpha val="100000"/>
                </a:srgbClr>
              </a:buClr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Terra Line</a:t>
            </a:r>
          </a:p>
          <a:p>
            <a:pPr>
              <a:buClr>
                <a:srgbClr val="757070">
                  <a:alpha val="100000"/>
                </a:srgbClr>
              </a:buCl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Gotham Medium"/>
                <a:cs typeface="Arial" panose="020B0604020202020204" pitchFamily="34" charset="0"/>
              </a:rPr>
              <a:t>Soil Applied Application</a:t>
            </a:r>
            <a:endParaRPr kumimoji="0" sz="1600" b="1" i="0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5E15CB-8DD7-F032-E6BB-187CABA1955B}"/>
              </a:ext>
            </a:extLst>
          </p:cNvPr>
          <p:cNvSpPr txBox="1"/>
          <p:nvPr/>
        </p:nvSpPr>
        <p:spPr>
          <a:xfrm>
            <a:off x="6547521" y="2386311"/>
            <a:ext cx="2157386" cy="4924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buClr>
                <a:srgbClr val="757070">
                  <a:alpha val="100000"/>
                </a:srgbClr>
              </a:buClr>
              <a:defRPr/>
            </a:pPr>
            <a:r>
              <a:rPr kumimoji="0" lang="en-US" sz="1600" b="1" i="0" strike="noStrike" kern="1200" cap="none" spc="0" normalizeH="0" baseline="0" noProof="0" dirty="0" err="1">
                <a:ln>
                  <a:noFill/>
                </a:ln>
                <a:solidFill>
                  <a:srgbClr val="42915D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BluLogic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>
              <a:buClr>
                <a:srgbClr val="757070">
                  <a:alpha val="100000"/>
                </a:srgbClr>
              </a:buCl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Copper Fungicide</a:t>
            </a:r>
            <a:endParaRPr kumimoji="0" sz="1600" i="0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D9383B-4F7B-82DB-F189-AAC790AFC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9" y="1328063"/>
            <a:ext cx="1417323" cy="1417323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A4CB61-3FAA-B698-8CD7-84CCF72F2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1" y="2947790"/>
            <a:ext cx="1447725" cy="144772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14EF15D-CF7F-A285-B53E-99ED6F9A2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4" y="4554832"/>
            <a:ext cx="1466226" cy="1466226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2FD3558-1142-E933-D72A-EFD8D7AA1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42" y="1313277"/>
            <a:ext cx="1417324" cy="1417324"/>
          </a:xfrm>
          <a:prstGeom prst="rect">
            <a:avLst/>
          </a:prstGeom>
        </p:spPr>
      </p:pic>
      <p:pic>
        <p:nvPicPr>
          <p:cNvPr id="15" name="Picture 14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D3F035F8-C535-B2A3-FDC2-A37AFB40B5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98" y="2876387"/>
            <a:ext cx="1466227" cy="14662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E92032A-DF0E-A538-E6C5-49AC53E36AEA}"/>
              </a:ext>
            </a:extLst>
          </p:cNvPr>
          <p:cNvGrpSpPr/>
          <p:nvPr/>
        </p:nvGrpSpPr>
        <p:grpSpPr>
          <a:xfrm>
            <a:off x="1915192" y="4619875"/>
            <a:ext cx="1946213" cy="1466228"/>
            <a:chOff x="2634533" y="4479915"/>
            <a:chExt cx="1946213" cy="1466228"/>
          </a:xfrm>
        </p:grpSpPr>
        <p:pic>
          <p:nvPicPr>
            <p:cNvPr id="17" name="Picture 1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C767679-402D-02DB-7639-36BB5292A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533" y="4479916"/>
              <a:ext cx="1466227" cy="1466227"/>
            </a:xfrm>
            <a:prstGeom prst="rect">
              <a:avLst/>
            </a:prstGeom>
          </p:spPr>
        </p:pic>
        <p:pic>
          <p:nvPicPr>
            <p:cNvPr id="19" name="Picture 1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B9C65AF-CF1F-659F-23F1-1EDEF293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19" y="4479915"/>
              <a:ext cx="1466227" cy="1466227"/>
            </a:xfrm>
            <a:prstGeom prst="rect">
              <a:avLst/>
            </a:prstGeom>
          </p:spPr>
        </p:pic>
      </p:grpSp>
      <p:pic>
        <p:nvPicPr>
          <p:cNvPr id="22" name="Picture 2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912D4B-5DD4-9ADF-DED6-F74F3C1AE0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91" y="1288545"/>
            <a:ext cx="1305563" cy="1305563"/>
          </a:xfrm>
          <a:prstGeom prst="rect">
            <a:avLst/>
          </a:prstGeom>
        </p:spPr>
      </p:pic>
      <p:pic>
        <p:nvPicPr>
          <p:cNvPr id="25" name="Picture 2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9863CF-7F02-EFEB-B32F-883D6FFCB4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07" y="2935051"/>
            <a:ext cx="1398771" cy="139877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E945A0D-69FF-768D-300C-392C1A2FD270}"/>
              </a:ext>
            </a:extLst>
          </p:cNvPr>
          <p:cNvGrpSpPr/>
          <p:nvPr/>
        </p:nvGrpSpPr>
        <p:grpSpPr>
          <a:xfrm>
            <a:off x="4787893" y="4616696"/>
            <a:ext cx="1711095" cy="1499138"/>
            <a:chOff x="6124407" y="4521920"/>
            <a:chExt cx="1711095" cy="1499138"/>
          </a:xfrm>
        </p:grpSpPr>
        <p:pic>
          <p:nvPicPr>
            <p:cNvPr id="30" name="Picture 2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914C9-D050-443D-DA58-6359B6FF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407" y="4768140"/>
              <a:ext cx="666356" cy="1020161"/>
            </a:xfrm>
            <a:prstGeom prst="rect">
              <a:avLst/>
            </a:prstGeom>
          </p:spPr>
        </p:pic>
        <p:pic>
          <p:nvPicPr>
            <p:cNvPr id="27" name="Picture 2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586156E0-9FB4-8547-1B05-C189CB94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364" y="4521920"/>
              <a:ext cx="1499138" cy="1499138"/>
            </a:xfrm>
            <a:prstGeom prst="rect">
              <a:avLst/>
            </a:prstGeom>
          </p:spPr>
        </p:pic>
      </p:grpSp>
      <p:pic>
        <p:nvPicPr>
          <p:cNvPr id="34" name="Picture 3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BA7E1-E9EC-6AB7-9AC4-22D2D8C465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3" y="1108529"/>
            <a:ext cx="1524003" cy="1524003"/>
          </a:xfrm>
          <a:prstGeom prst="rect">
            <a:avLst/>
          </a:prstGeom>
        </p:spPr>
      </p:pic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0E1FD413-D6BE-5526-C660-E19453FA9D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85" y="2874772"/>
            <a:ext cx="1499137" cy="1499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14B7B-61B6-4FF1-0D50-68A8911278F2}"/>
              </a:ext>
            </a:extLst>
          </p:cNvPr>
          <p:cNvSpPr txBox="1"/>
          <p:nvPr/>
        </p:nvSpPr>
        <p:spPr>
          <a:xfrm>
            <a:off x="6547521" y="5848048"/>
            <a:ext cx="2290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42915D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Microbial Line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Increase Stress Tolerance</a:t>
            </a:r>
            <a:b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</a:br>
            <a:r>
              <a:rPr kumimoji="0" lang="en-US" sz="1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and Growth Rates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2EC540F-2A38-2764-720D-332999D997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90" y="4807827"/>
            <a:ext cx="1063325" cy="1143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2A3B7-1177-32B8-ADA1-06E57B25AD97}"/>
              </a:ext>
            </a:extLst>
          </p:cNvPr>
          <p:cNvSpPr txBox="1"/>
          <p:nvPr/>
        </p:nvSpPr>
        <p:spPr>
          <a:xfrm>
            <a:off x="9009846" y="2230721"/>
            <a:ext cx="29272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35734A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Research has shown</a:t>
            </a:r>
            <a:b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35734A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35734A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that 74% of customers expect more today from brands </a:t>
            </a:r>
            <a:r>
              <a:rPr lang="en-CA" sz="1600" b="0" i="0" dirty="0">
                <a:solidFill>
                  <a:srgbClr val="35734A"/>
                </a:solidFill>
                <a:effectLst/>
                <a:latin typeface="Arial Nova" panose="020B0504020202020204" pitchFamily="34" charset="0"/>
              </a:rPr>
              <a:t>—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b="0" i="0" dirty="0">
                <a:solidFill>
                  <a:srgbClr val="35734A"/>
                </a:solidFill>
                <a:effectLst/>
                <a:latin typeface="Arial Nova" panose="020B0504020202020204" pitchFamily="34" charset="0"/>
                <a:cs typeface="Arial" panose="020B0604020202020204" pitchFamily="34" charset="0"/>
              </a:rPr>
              <a:t>Not just around product performance, but in how brands treat thei</a:t>
            </a:r>
            <a:r>
              <a:rPr lang="en-CA" sz="1600" dirty="0">
                <a:solidFill>
                  <a:srgbClr val="35734A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 customers, employees, business partners, and the environment.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42915D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1" dirty="0">
                <a:solidFill>
                  <a:schemeClr val="accent3">
                    <a:lumMod val="75000"/>
                  </a:schemeClr>
                </a:solidFill>
                <a:effectLst/>
                <a:latin typeface="Arial Nova" panose="020B0504020202020204" pitchFamily="34" charset="0"/>
              </a:rPr>
              <a:t>—</a:t>
            </a:r>
            <a:r>
              <a:rPr lang="en-CA" sz="1200" i="1" dirty="0">
                <a:solidFill>
                  <a:schemeClr val="accent3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Carlos Guerrero</a:t>
            </a:r>
            <a:endParaRPr kumimoji="0" lang="en-CA" sz="12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BF9E9-F7B0-77C5-1E93-538D95EC72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22378" y="1996954"/>
            <a:ext cx="247985" cy="2689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C4616D-2AD7-E347-8496-6949C8C9BC02}"/>
              </a:ext>
            </a:extLst>
          </p:cNvPr>
          <p:cNvSpPr txBox="1"/>
          <p:nvPr/>
        </p:nvSpPr>
        <p:spPr>
          <a:xfrm>
            <a:off x="3487224" y="345633"/>
            <a:ext cx="390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69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Brands</a:t>
            </a:r>
          </a:p>
        </p:txBody>
      </p:sp>
      <p:pic>
        <p:nvPicPr>
          <p:cNvPr id="11" name="Picture 10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E5B8EF4E-3294-74D4-0AA4-F13D022933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0"/>
            <a:ext cx="6499414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several glasses&#10;&#10;Description automatically generated">
            <a:extLst>
              <a:ext uri="{FF2B5EF4-FFF2-40B4-BE49-F238E27FC236}">
                <a16:creationId xmlns:a16="http://schemas.microsoft.com/office/drawing/2014/main" id="{DBDD0668-34EC-293F-46CD-068433FAA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454" y="1215323"/>
            <a:ext cx="9337964" cy="5252605"/>
          </a:xfrm>
          <a:prstGeom prst="rect">
            <a:avLst/>
          </a:prstGeom>
        </p:spPr>
      </p:pic>
      <p:pic>
        <p:nvPicPr>
          <p:cNvPr id="65" name="Picture 64" descr="A picture containing arrow&#10;&#10;Description automatically generated">
            <a:extLst>
              <a:ext uri="{FF2B5EF4-FFF2-40B4-BE49-F238E27FC236}">
                <a16:creationId xmlns:a16="http://schemas.microsoft.com/office/drawing/2014/main" id="{379B94FB-7FC0-0E3F-D3F0-E1C258113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04" y="4020236"/>
            <a:ext cx="2151850" cy="1722555"/>
          </a:xfrm>
          <a:prstGeom prst="rect">
            <a:avLst/>
          </a:prstGeom>
        </p:spPr>
      </p:pic>
      <p:pic>
        <p:nvPicPr>
          <p:cNvPr id="66" name="Picture 65" descr="Logo, qr code&#10;&#10;Description automatically generated">
            <a:extLst>
              <a:ext uri="{FF2B5EF4-FFF2-40B4-BE49-F238E27FC236}">
                <a16:creationId xmlns:a16="http://schemas.microsoft.com/office/drawing/2014/main" id="{0B7F6EA5-678B-AA84-8080-322687B28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23" y="2782817"/>
            <a:ext cx="1976812" cy="1232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136A01-19ED-5B89-6E89-540C63D6787C}"/>
              </a:ext>
            </a:extLst>
          </p:cNvPr>
          <p:cNvCxnSpPr>
            <a:cxnSpLocks/>
          </p:cNvCxnSpPr>
          <p:nvPr/>
        </p:nvCxnSpPr>
        <p:spPr>
          <a:xfrm>
            <a:off x="7813132" y="1282454"/>
            <a:ext cx="0" cy="51183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0C553EB-2FAB-A5DB-AE5F-FD26A1DAE22D}"/>
              </a:ext>
            </a:extLst>
          </p:cNvPr>
          <p:cNvSpPr txBox="1"/>
          <p:nvPr/>
        </p:nvSpPr>
        <p:spPr>
          <a:xfrm>
            <a:off x="8206104" y="1509954"/>
            <a:ext cx="301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2915D"/>
                </a:solidFill>
              </a:rPr>
              <a:t>Software as a Service</a:t>
            </a:r>
          </a:p>
          <a:p>
            <a:r>
              <a:rPr lang="en-US" sz="2400" dirty="0">
                <a:solidFill>
                  <a:srgbClr val="42915D"/>
                </a:solidFill>
              </a:rPr>
              <a:t>and Consulting</a:t>
            </a:r>
            <a:endParaRPr lang="en-US" dirty="0">
              <a:solidFill>
                <a:srgbClr val="42915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997B3-8586-6C4A-8946-12AC443EC570}"/>
              </a:ext>
            </a:extLst>
          </p:cNvPr>
          <p:cNvSpPr txBox="1"/>
          <p:nvPr/>
        </p:nvSpPr>
        <p:spPr>
          <a:xfrm>
            <a:off x="3487224" y="345633"/>
            <a:ext cx="390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69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Technologies</a:t>
            </a:r>
          </a:p>
        </p:txBody>
      </p:sp>
      <p:pic>
        <p:nvPicPr>
          <p:cNvPr id="4" name="Picture 3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6297B448-708A-7B52-52FB-F80635786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1"/>
            <a:ext cx="6499414" cy="1282454"/>
          </a:xfrm>
          <a:prstGeom prst="rect">
            <a:avLst/>
          </a:prstGeom>
        </p:spPr>
      </p:pic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D4CAAF78-13CF-A78C-942E-16B487B85D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59" y="1754155"/>
            <a:ext cx="1592010" cy="8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6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484F191F-E24A-B03D-E4AD-FE057DFF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0"/>
            <a:ext cx="6499414" cy="1203505"/>
          </a:xfrm>
          <a:prstGeom prst="rect">
            <a:avLst/>
          </a:prstGeom>
        </p:spPr>
      </p:pic>
      <p:pic>
        <p:nvPicPr>
          <p:cNvPr id="5" name="Picture 4" descr="A black and gold sign with gold text&#10;&#10;AI-generated content may be incorrect.">
            <a:extLst>
              <a:ext uri="{FF2B5EF4-FFF2-40B4-BE49-F238E27FC236}">
                <a16:creationId xmlns:a16="http://schemas.microsoft.com/office/drawing/2014/main" id="{8446A5BB-F929-9784-D1C8-E31DD6696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42" y="601752"/>
            <a:ext cx="6086475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9F78D-2EF7-DDF5-B169-3E8DD79BFB5A}"/>
              </a:ext>
            </a:extLst>
          </p:cNvPr>
          <p:cNvSpPr txBox="1"/>
          <p:nvPr/>
        </p:nvSpPr>
        <p:spPr>
          <a:xfrm>
            <a:off x="376335" y="5175339"/>
            <a:ext cx="11439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C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Plant Nutrition/Pesticide Industry</a:t>
            </a:r>
            <a:endParaRPr lang="en-CA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buNone/>
            </a:pPr>
            <a:r>
              <a:rPr lang="en-C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bitterness of poor </a:t>
            </a:r>
            <a:r>
              <a:rPr lang="en-CA" sz="1800" b="1" i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quality is remembered long after</a:t>
            </a:r>
            <a:r>
              <a:rPr lang="en-C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the sweetness of </a:t>
            </a:r>
            <a:r>
              <a:rPr lang="en-CA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low</a:t>
            </a:r>
            <a:r>
              <a:rPr lang="en-C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CA" sz="1800" b="1" i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price</a:t>
            </a:r>
            <a:r>
              <a:rPr lang="en-C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has faded from memory.</a:t>
            </a:r>
            <a:endParaRPr lang="en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buNone/>
            </a:pPr>
            <a:r>
              <a:rPr lang="en-C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(Blocked nozzles, clean up costs, crop phytotoxicity, incompatibility, poor reputation, and respray costs.)</a:t>
            </a:r>
            <a:endParaRPr lang="en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3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E0DAE3-87A8-1B54-597D-329E59C836BA}"/>
              </a:ext>
            </a:extLst>
          </p:cNvPr>
          <p:cNvSpPr txBox="1"/>
          <p:nvPr/>
        </p:nvSpPr>
        <p:spPr>
          <a:xfrm>
            <a:off x="3701837" y="345633"/>
            <a:ext cx="390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69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Product Reach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10C7DAC-1A80-4B0B-D427-802E87665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92" y="2880221"/>
            <a:ext cx="9518904" cy="32481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80BE2D-F40D-540B-CBDE-D779215430F2}"/>
              </a:ext>
            </a:extLst>
          </p:cNvPr>
          <p:cNvSpPr txBox="1"/>
          <p:nvPr/>
        </p:nvSpPr>
        <p:spPr>
          <a:xfrm>
            <a:off x="3200405" y="1707351"/>
            <a:ext cx="566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From pre-seeding through to harvest, </a:t>
            </a:r>
          </a:p>
          <a:p>
            <a:pPr algn="ctr"/>
            <a:r>
              <a:rPr lang="en-US" dirty="0">
                <a:solidFill>
                  <a:srgbClr val="42915D"/>
                </a:solidFill>
                <a:latin typeface="Gotham Medium" panose="02000604030000020004" pitchFamily="50" charset="0"/>
              </a:rPr>
              <a:t>we have it covered.</a:t>
            </a:r>
            <a:endParaRPr lang="en-CA" sz="1200" dirty="0">
              <a:solidFill>
                <a:srgbClr val="95B521"/>
              </a:solidFill>
              <a:latin typeface="Gotham Light" pitchFamily="50" charset="0"/>
            </a:endParaRPr>
          </a:p>
        </p:txBody>
      </p:sp>
      <p:pic>
        <p:nvPicPr>
          <p:cNvPr id="3" name="Picture 2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476DD960-1CF2-D211-4AAC-F3E16703E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0"/>
            <a:ext cx="6499414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2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27B3F-3C7E-CF34-7F8D-A66A46550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gold knobs&#10;&#10;Description automatically generated">
            <a:extLst>
              <a:ext uri="{FF2B5EF4-FFF2-40B4-BE49-F238E27FC236}">
                <a16:creationId xmlns:a16="http://schemas.microsoft.com/office/drawing/2014/main" id="{3285ACF5-375E-5922-080E-4085EEDCC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59" y="1203505"/>
            <a:ext cx="13048834" cy="5654495"/>
          </a:xfrm>
          <a:prstGeom prst="rect">
            <a:avLst/>
          </a:prstGeom>
        </p:spPr>
      </p:pic>
      <p:pic>
        <p:nvPicPr>
          <p:cNvPr id="3" name="Picture 2" descr="A white and grey gradient&#10;&#10;Description automatically generated with medium confidence">
            <a:extLst>
              <a:ext uri="{FF2B5EF4-FFF2-40B4-BE49-F238E27FC236}">
                <a16:creationId xmlns:a16="http://schemas.microsoft.com/office/drawing/2014/main" id="{D27BDE4B-CE98-FF02-0AD5-5BDD1E9B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6" y="0"/>
            <a:ext cx="6499414" cy="12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708</Words>
  <Application>Microsoft Office PowerPoint</Application>
  <PresentationFormat>Widescreen</PresentationFormat>
  <Paragraphs>111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Arial</vt:lpstr>
      <vt:lpstr>Arial Nova</vt:lpstr>
      <vt:lpstr>Arial Nova Light</vt:lpstr>
      <vt:lpstr>Calibri</vt:lpstr>
      <vt:lpstr>Calibri Light</vt:lpstr>
      <vt:lpstr>Gotham Book</vt:lpstr>
      <vt:lpstr>Gotham Light</vt:lpstr>
      <vt:lpstr>Gotham Medium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Simplot / NutriAg March 11, 2022</dc:title>
  <dc:creator>Matt Lucas</dc:creator>
  <cp:lastModifiedBy>Anthony Del Rizzo</cp:lastModifiedBy>
  <cp:revision>255</cp:revision>
  <cp:lastPrinted>2023-01-12T20:49:12Z</cp:lastPrinted>
  <dcterms:created xsi:type="dcterms:W3CDTF">2022-05-05T03:54:55Z</dcterms:created>
  <dcterms:modified xsi:type="dcterms:W3CDTF">2025-09-19T14:38:30Z</dcterms:modified>
</cp:coreProperties>
</file>